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8" r:id="rId1"/>
  </p:sldMasterIdLst>
  <p:notesMasterIdLst>
    <p:notesMasterId r:id="rId17"/>
  </p:notesMasterIdLst>
  <p:sldIdLst>
    <p:sldId id="261" r:id="rId2"/>
    <p:sldId id="256" r:id="rId3"/>
    <p:sldId id="266" r:id="rId4"/>
    <p:sldId id="257" r:id="rId5"/>
    <p:sldId id="258" r:id="rId6"/>
    <p:sldId id="260" r:id="rId7"/>
    <p:sldId id="263" r:id="rId8"/>
    <p:sldId id="264" r:id="rId9"/>
    <p:sldId id="268" r:id="rId10"/>
    <p:sldId id="267" r:id="rId11"/>
    <p:sldId id="271" r:id="rId12"/>
    <p:sldId id="275" r:id="rId13"/>
    <p:sldId id="259" r:id="rId14"/>
    <p:sldId id="262" r:id="rId15"/>
    <p:sldId id="273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živatel systému Windows" initials="UsW" lastIdx="0" clrIdx="0">
    <p:extLst>
      <p:ext uri="{19B8F6BF-5375-455C-9EA6-DF929625EA0E}">
        <p15:presenceInfo xmlns:p15="http://schemas.microsoft.com/office/powerpoint/2012/main" userId="Uživatel systému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9CE0D-FFA2-44F9-B62C-08D9065DFD9B}" type="datetimeFigureOut">
              <a:rPr lang="cs-CZ" smtClean="0"/>
              <a:t>15.01.2019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53436-B48B-477F-949F-33FDCBC3D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49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7654-22A0-4DCA-A454-9150B87608A2}" type="datetime1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72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FD3CD-77B2-4995-A906-1D3E4B401766}" type="datetime1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F879-3EDE-4757-B259-0BE8449B4FA0}" type="datetime1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59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FB00-0811-449D-AC60-70186327CD15}" type="datetime1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70044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CD96-84AB-42B4-AA24-80519738284A}" type="datetime1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22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59C9-CE93-4542-BD85-7192864A9758}" type="datetime1">
              <a:rPr lang="cs-CZ" smtClean="0"/>
              <a:t>15.01.2019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58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16DD-C7EE-4FE6-963D-982734BC732A}" type="datetime1">
              <a:rPr lang="cs-CZ" smtClean="0"/>
              <a:t>15.01.2019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1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94F4-E64A-462C-AA8D-D60AF79E0F96}" type="datetime1">
              <a:rPr lang="cs-CZ" smtClean="0"/>
              <a:t>15.01.2019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48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8054-DAC9-4268-83AF-BC9CEB13C041}" type="datetime1">
              <a:rPr lang="cs-CZ" smtClean="0"/>
              <a:t>15.01.2019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2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954EA-D9CF-4844-9DD2-B65D8BEF1274}" type="datetime1">
              <a:rPr lang="cs-CZ" smtClean="0"/>
              <a:t>15.01.2019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47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B536-ADCC-4236-9819-1A45AAD87530}" type="datetime1">
              <a:rPr lang="cs-CZ" smtClean="0"/>
              <a:t>15.01.2019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19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BFB00-0811-449D-AC60-70186327CD15}" type="datetime1">
              <a:rPr lang="cs-CZ" smtClean="0"/>
              <a:t>15.01.2019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C7511-618C-443D-BAE7-851943CAB0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9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dRE4uzb9_w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s.wikipedia.org/wiki/BK_Mlad&#225;_Boleslav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y3efGXkwGm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71900" y="84642"/>
            <a:ext cx="8420100" cy="1744158"/>
          </a:xfrm>
        </p:spPr>
        <p:txBody>
          <a:bodyPr>
            <a:normAutofit/>
          </a:bodyPr>
          <a:lstStyle/>
          <a:p>
            <a:r>
              <a:rPr lang="cs-CZ" sz="9000" b="1" dirty="0">
                <a:solidFill>
                  <a:srgbClr val="00B050"/>
                </a:solidFill>
              </a:rPr>
              <a:t>BK Mladá Boleslav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52257" y="3041354"/>
            <a:ext cx="6859386" cy="3924113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Autor:</a:t>
            </a:r>
            <a:r>
              <a:rPr lang="cs-CZ" sz="3600" dirty="0"/>
              <a:t> Jméno</a:t>
            </a:r>
          </a:p>
          <a:p>
            <a:pPr algn="l"/>
            <a:endParaRPr lang="cs-CZ" sz="3600" dirty="0"/>
          </a:p>
          <a:p>
            <a:pPr algn="l"/>
            <a:r>
              <a:rPr lang="cs-CZ" sz="3600" b="1" dirty="0"/>
              <a:t>Datum:</a:t>
            </a:r>
            <a:r>
              <a:rPr lang="cs-CZ" sz="3600" dirty="0"/>
              <a:t> X. X. XXXX</a:t>
            </a:r>
          </a:p>
          <a:p>
            <a:pPr algn="l"/>
            <a:r>
              <a:rPr lang="cs-CZ" sz="3600" b="1" dirty="0"/>
              <a:t>Třída:</a:t>
            </a:r>
            <a:r>
              <a:rPr lang="cs-CZ" sz="3600" dirty="0"/>
              <a:t> X.X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8" y="208626"/>
            <a:ext cx="3577202" cy="65348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84" y="4696252"/>
            <a:ext cx="3739116" cy="15106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623" y="2242321"/>
            <a:ext cx="2456418" cy="18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1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1449" y="103188"/>
            <a:ext cx="8439151" cy="995363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Galavečer k výročí 110 let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1449" y="1098551"/>
            <a:ext cx="11572875" cy="553085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/>
              <a:t>volil se hráč desetiletí, s</a:t>
            </a:r>
            <a:r>
              <a:rPr lang="pt-BR" sz="2000" dirty="0"/>
              <a:t>ál muzea Škoda Auto</a:t>
            </a:r>
            <a:endParaRPr lang="cs-CZ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/>
              <a:t>moderátor </a:t>
            </a:r>
            <a:r>
              <a:rPr lang="cs-CZ" sz="2000" dirty="0"/>
              <a:t>- </a:t>
            </a:r>
            <a:r>
              <a:rPr lang="pt-BR" sz="2000" dirty="0"/>
              <a:t>Libor Bouček</a:t>
            </a:r>
            <a:endParaRPr lang="cs-CZ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/>
              <a:t>hudební přídavek </a:t>
            </a:r>
            <a:r>
              <a:rPr lang="cs-CZ" sz="2000" dirty="0"/>
              <a:t>- Pavol Habera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/>
              <a:t>sál byl plný hvězd</a:t>
            </a:r>
          </a:p>
          <a:p>
            <a:pPr algn="l"/>
            <a:endParaRPr lang="pt-BR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Výsledky ankety Bruslař desetiletí: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David Výborný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Richard Král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Tomáš Nouza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Tomáš Hyka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Radan Lenc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Lukáš Pabiška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Jakub Klepiš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David Vrbata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Marek Schwarz</a:t>
            </a:r>
          </a:p>
          <a:p>
            <a:pPr marL="914400" lvl="1" indent="-457200" algn="l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Michal Valent</a:t>
            </a:r>
            <a:br>
              <a:rPr lang="cs-CZ" dirty="0"/>
            </a:b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10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69" y="1471572"/>
            <a:ext cx="3190431" cy="21269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408" y="3971548"/>
            <a:ext cx="3570050" cy="23800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884" y="3971548"/>
            <a:ext cx="3570049" cy="2380033"/>
          </a:xfrm>
          <a:prstGeom prst="rect">
            <a:avLst/>
          </a:prstGeom>
        </p:spPr>
      </p:pic>
      <p:pic>
        <p:nvPicPr>
          <p:cNvPr id="9" name="wdRE4uzb9_w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186530" y="103188"/>
            <a:ext cx="2899145" cy="16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8750" y="93663"/>
            <a:ext cx="9144000" cy="1239837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Nejlepší hráči podle sezón</a:t>
            </a: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11</a:t>
            </a:fld>
            <a:endParaRPr lang="cs-CZ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482338"/>
              </p:ext>
            </p:extLst>
          </p:nvPr>
        </p:nvGraphicFramePr>
        <p:xfrm>
          <a:off x="314325" y="1501774"/>
          <a:ext cx="11610975" cy="52863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22195">
                  <a:extLst>
                    <a:ext uri="{9D8B030D-6E8A-4147-A177-3AD203B41FA5}">
                      <a16:colId xmlns:a16="http://schemas.microsoft.com/office/drawing/2014/main" val="5421657"/>
                    </a:ext>
                  </a:extLst>
                </a:gridCol>
                <a:gridCol w="2322195">
                  <a:extLst>
                    <a:ext uri="{9D8B030D-6E8A-4147-A177-3AD203B41FA5}">
                      <a16:colId xmlns:a16="http://schemas.microsoft.com/office/drawing/2014/main" val="886288794"/>
                    </a:ext>
                  </a:extLst>
                </a:gridCol>
                <a:gridCol w="2322195">
                  <a:extLst>
                    <a:ext uri="{9D8B030D-6E8A-4147-A177-3AD203B41FA5}">
                      <a16:colId xmlns:a16="http://schemas.microsoft.com/office/drawing/2014/main" val="2064435754"/>
                    </a:ext>
                  </a:extLst>
                </a:gridCol>
                <a:gridCol w="2322195">
                  <a:extLst>
                    <a:ext uri="{9D8B030D-6E8A-4147-A177-3AD203B41FA5}">
                      <a16:colId xmlns:a16="http://schemas.microsoft.com/office/drawing/2014/main" val="1903235078"/>
                    </a:ext>
                  </a:extLst>
                </a:gridCol>
                <a:gridCol w="2322195">
                  <a:extLst>
                    <a:ext uri="{9D8B030D-6E8A-4147-A177-3AD203B41FA5}">
                      <a16:colId xmlns:a16="http://schemas.microsoft.com/office/drawing/2014/main" val="3333648111"/>
                    </a:ext>
                  </a:extLst>
                </a:gridCol>
              </a:tblGrid>
              <a:tr h="406644">
                <a:tc>
                  <a:txBody>
                    <a:bodyPr/>
                    <a:lstStyle/>
                    <a:p>
                      <a:r>
                        <a:rPr lang="cs-CZ" dirty="0"/>
                        <a:t>Ročník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Góly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Asistence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Trestné minuty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300653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r>
                        <a:rPr lang="cs-CZ" dirty="0"/>
                        <a:t>1999/2000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Hyka - 24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Hyka - 17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Hyka - 41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David Hart - 98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885971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r>
                        <a:rPr lang="cs-CZ" dirty="0"/>
                        <a:t>2002/2003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Josef Slanec - 18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Lukáš Král - 18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Lukáš Král .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Trachta - 84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781845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r>
                        <a:rPr lang="cs-CZ" dirty="0"/>
                        <a:t>2010/2011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</a:t>
                      </a:r>
                      <a:r>
                        <a:rPr lang="cs-CZ" baseline="0" dirty="0"/>
                        <a:t> Nouza - 23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Richard Král</a:t>
                      </a:r>
                      <a:r>
                        <a:rPr lang="cs-CZ" baseline="0" dirty="0"/>
                        <a:t> - 26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Richard Král - 36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Boris Žabka -</a:t>
                      </a:r>
                      <a:r>
                        <a:rPr lang="cs-CZ" baseline="0" dirty="0"/>
                        <a:t> 121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665661"/>
                  </a:ext>
                </a:extLst>
              </a:tr>
              <a:tr h="711628">
                <a:tc>
                  <a:txBody>
                    <a:bodyPr/>
                    <a:lstStyle/>
                    <a:p>
                      <a:r>
                        <a:rPr lang="cs-CZ" dirty="0"/>
                        <a:t>2013/2014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Richard Král - 18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David Výborný</a:t>
                      </a:r>
                      <a:r>
                        <a:rPr lang="cs-CZ" baseline="0" dirty="0"/>
                        <a:t> - 37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Nouza -</a:t>
                      </a:r>
                      <a:r>
                        <a:rPr lang="cs-CZ" baseline="0" dirty="0"/>
                        <a:t> 59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Lukáš Bohunický</a:t>
                      </a:r>
                      <a:r>
                        <a:rPr lang="cs-CZ" baseline="0" dirty="0"/>
                        <a:t> - 113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324634"/>
                  </a:ext>
                </a:extLst>
              </a:tr>
              <a:tr h="711628">
                <a:tc>
                  <a:txBody>
                    <a:bodyPr/>
                    <a:lstStyle/>
                    <a:p>
                      <a:r>
                        <a:rPr lang="cs-CZ" dirty="0"/>
                        <a:t>2014/2015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Divíšek</a:t>
                      </a:r>
                      <a:r>
                        <a:rPr lang="cs-CZ" baseline="0" dirty="0"/>
                        <a:t> - 16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David Výborný -</a:t>
                      </a:r>
                      <a:r>
                        <a:rPr lang="cs-CZ" baseline="0" dirty="0"/>
                        <a:t> 42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Klimenta -</a:t>
                      </a:r>
                      <a:r>
                        <a:rPr lang="cs-CZ" baseline="0" dirty="0"/>
                        <a:t> 58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Boris Žabka</a:t>
                      </a:r>
                      <a:r>
                        <a:rPr lang="cs-CZ" baseline="0" dirty="0"/>
                        <a:t> - 70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20135"/>
                  </a:ext>
                </a:extLst>
              </a:tr>
              <a:tr h="711628">
                <a:tc>
                  <a:txBody>
                    <a:bodyPr/>
                    <a:lstStyle/>
                    <a:p>
                      <a:r>
                        <a:rPr lang="cs-CZ" dirty="0"/>
                        <a:t>2015/2016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Urban - 17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Marek Trončinský - 25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Urban - 33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Jiří Kučný - 66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690722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r>
                        <a:rPr lang="cs-CZ" dirty="0"/>
                        <a:t>2016/2017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Hyka</a:t>
                      </a:r>
                      <a:r>
                        <a:rPr lang="cs-CZ" baseline="0" dirty="0"/>
                        <a:t> - 17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</a:t>
                      </a:r>
                      <a:r>
                        <a:rPr lang="cs-CZ" baseline="0" dirty="0"/>
                        <a:t> Hyka - 21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Tomáš Hyka - 38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David Štich - 102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387990"/>
                  </a:ext>
                </a:extLst>
              </a:tr>
              <a:tr h="711628">
                <a:tc>
                  <a:txBody>
                    <a:bodyPr/>
                    <a:lstStyle/>
                    <a:p>
                      <a:r>
                        <a:rPr lang="cs-CZ" dirty="0"/>
                        <a:t>2017/2018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Jakub Orsava - 21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Oldřich Kotvan - 20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Jakub Orsava a Jakub Klepiš</a:t>
                      </a:r>
                      <a:r>
                        <a:rPr lang="cs-CZ" baseline="0" dirty="0"/>
                        <a:t> - 32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Jakub Orsava - 83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093906"/>
                  </a:ext>
                </a:extLst>
              </a:tr>
              <a:tr h="40664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495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591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679" y="66675"/>
            <a:ext cx="8256409" cy="103911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Nejlepší hráči a gólmani podle sezón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05157" y="66675"/>
            <a:ext cx="3328704" cy="2030144"/>
          </a:xfrm>
          <a:prstGeom prst="rect">
            <a:avLst/>
          </a:prstGeom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12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90" y="1005395"/>
            <a:ext cx="3045216" cy="20301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06" y="1005395"/>
            <a:ext cx="3174101" cy="244911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9" y="3632374"/>
            <a:ext cx="3713511" cy="22181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578" y="3632374"/>
            <a:ext cx="2933849" cy="222186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976" y="2429264"/>
            <a:ext cx="3356024" cy="200596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76" y="4519521"/>
            <a:ext cx="3037636" cy="22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8125" y="120816"/>
            <a:ext cx="8204126" cy="10806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Významné osobnosti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8125" y="1743740"/>
            <a:ext cx="9144000" cy="467610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Jiří Hrdina - začínal v šesti letech v dresu mladoboleslavské Autoškody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Radim Vrbata - akcionář klubu (2011), úspěšný reprezentant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Václav Pletka - kariéra (535 zápasů - 197 gólů, 156 asistencí)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Tomáš Hyka - odchovanec, teď hraje za Vegas Golden Knights (NHL), na farmě Chicago Wolves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František Výborný - 64 let, legenda českého hokeje, </a:t>
            </a:r>
            <a:r>
              <a:rPr lang="pl-PL" dirty="0"/>
              <a:t>klub je mu neuvěřitelně vděčný, trenérské úspěchy</a:t>
            </a:r>
          </a:p>
          <a:p>
            <a:pPr algn="l"/>
            <a:endParaRPr lang="pl-P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David Výborný - útočník (2011 - 2016), ukončil kariéru kvůli zranění, hvězda národního týmu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13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388" y="273801"/>
            <a:ext cx="2379762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42875" y="24390"/>
            <a:ext cx="7908758" cy="1193579"/>
          </a:xfrm>
        </p:spPr>
        <p:txBody>
          <a:bodyPr/>
          <a:lstStyle/>
          <a:p>
            <a:r>
              <a:rPr lang="cs-CZ" dirty="0"/>
              <a:t>Přehled partnerů</a:t>
            </a: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14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47" y="1716506"/>
            <a:ext cx="2221832" cy="14138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601" y="1716506"/>
            <a:ext cx="2140315" cy="15565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1" y="3273099"/>
            <a:ext cx="2658603" cy="14138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273099"/>
            <a:ext cx="3229512" cy="14679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088" y="3273099"/>
            <a:ext cx="3449259" cy="12542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29" y="4895539"/>
            <a:ext cx="2550695" cy="173911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8652" y="5025913"/>
            <a:ext cx="3544702" cy="14662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2452" y="5025912"/>
            <a:ext cx="2613201" cy="13066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1716506"/>
            <a:ext cx="3333876" cy="13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0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" y="131763"/>
            <a:ext cx="4305300" cy="1316037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Zdroje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174510"/>
            <a:ext cx="9144000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hlinkClick r:id="rId2"/>
              </a:rPr>
              <a:t>https://cs.wikipedia.org/wiki/</a:t>
            </a:r>
            <a:r>
              <a:rPr lang="cs-CZ" dirty="0" err="1">
                <a:hlinkClick r:id="rId2"/>
              </a:rPr>
              <a:t>BK_Mladá_Boleslav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15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16" y="492068"/>
            <a:ext cx="4728756" cy="354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0714" y="124835"/>
            <a:ext cx="4916112" cy="932440"/>
          </a:xfrm>
        </p:spPr>
        <p:txBody>
          <a:bodyPr>
            <a:noAutofit/>
          </a:bodyPr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Historie klubu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1507" y="1360967"/>
            <a:ext cx="9343256" cy="488656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klubové barvy - zelená a bílá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od sezóny 2014/15 - Tipsport Extraliga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Tipsport Extraliga - Josef Řezníček (ředitel)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zahájení soutěže - 1993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předchůdce - Bruslařský a veslařský klub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1936 - liga se nehrála (okupace)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1952 - boje o nejvyšší soutěž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po sestupu týmu z nejvyšší soutěže - změna realizační týmu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2</a:t>
            </a:fld>
            <a:endParaRPr lang="cs-CZ"/>
          </a:p>
        </p:txBody>
      </p:sp>
      <p:pic>
        <p:nvPicPr>
          <p:cNvPr id="5" name="y3efGXkwGm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85861" y="467832"/>
            <a:ext cx="5344633" cy="30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7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488" y="54094"/>
            <a:ext cx="6629901" cy="1274848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Důležité události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9488" y="1728958"/>
            <a:ext cx="9262450" cy="447206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1883 - založení kluziště na Štěpánce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1908 - vznik Českého svazu ledního hokeje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1922 - osvětlení, 1956 - otevření stadionu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1978 - postup do 2. ligy, 1980 - zastřešení stadionu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2010 - přejmenování stadionu, 2012 - změna loga</a:t>
            </a:r>
          </a:p>
          <a:p>
            <a:pPr algn="l"/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2014 - postup do Tipsport extraligy (trenéři: František Výborný a Marian Jelínek)</a:t>
            </a:r>
          </a:p>
          <a:p>
            <a:pPr algn="l"/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2015 - historický postup (čtvrtfinále, semifinále)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3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60420"/>
            <a:ext cx="4864768" cy="27732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3964990"/>
            <a:ext cx="3140743" cy="20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5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6510" y="159826"/>
            <a:ext cx="5394096" cy="872691"/>
          </a:xfrm>
        </p:spPr>
        <p:txBody>
          <a:bodyPr>
            <a:noAutofit/>
          </a:bodyPr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Historické názvy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8529" y="1320124"/>
            <a:ext cx="9144000" cy="49911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1908 - BK Mladá Boleslav (Bruslařský klub Mladá Boleslav byl založen)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1927 - Mladoboleslavský SK (Mladoboleslavský sportovní klub)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1939 - BK Mladá Boleslav (Bruslařský klub Mladá Boleslav)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1948 - Sokol BK Mladá Boleslav (Sokol Bruslařský klub Mladá Boleslav)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1966 - TJ Auto Škoda Mladá Boleslav (Tělovýchovná jednota Auto Škoda Mladá Boleslav)</a:t>
            </a:r>
          </a:p>
          <a:p>
            <a:pPr algn="l"/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2000 - HC Mladá Boleslav (Hockey Club Mladá Boleslav)</a:t>
            </a:r>
          </a:p>
          <a:p>
            <a:pPr algn="l"/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2004 - BK Mladá Boleslav (Bruslařský klub Mladá Boleslav)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94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23" y="2006413"/>
            <a:ext cx="3125585" cy="17581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5250" y="66648"/>
            <a:ext cx="7191375" cy="1028728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ŠKO-ENERGO aréna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5225" y="1232772"/>
            <a:ext cx="9144000" cy="382801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kapacita hlediště - 4200 míst, ulice Na Vinici 31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otevření - 26. listopadu 1956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součástí areálu je tělocvična a posilovna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hlavní hala - plocha o rozměru 60x30 m, tepelně izolována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vedlejší hala - rozměry 56x26 m (tréninkové účely)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restaurace - nad ledovou plochou (výborný výhled, 80 míst)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bývalé názvy - </a:t>
            </a:r>
            <a:r>
              <a:rPr lang="it-IT" dirty="0"/>
              <a:t>Zlatopramen Arena</a:t>
            </a:r>
            <a:r>
              <a:rPr lang="cs-CZ" dirty="0"/>
              <a:t>, </a:t>
            </a:r>
            <a:r>
              <a:rPr lang="it-IT" dirty="0"/>
              <a:t>Metrostav Aren</a:t>
            </a:r>
            <a:r>
              <a:rPr lang="cs-CZ" dirty="0"/>
              <a:t>a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5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250" y="0"/>
            <a:ext cx="3111750" cy="17503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76" y="4181051"/>
            <a:ext cx="4026132" cy="26769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25" y="4602752"/>
            <a:ext cx="2768094" cy="20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7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7778" y="118693"/>
            <a:ext cx="11744324" cy="1332079"/>
          </a:xfrm>
        </p:spPr>
        <p:txBody>
          <a:bodyPr>
            <a:noAutofit/>
          </a:bodyPr>
          <a:lstStyle/>
          <a:p>
            <a:pPr algn="l"/>
            <a:r>
              <a:rPr lang="cs-CZ" b="1" dirty="0">
                <a:solidFill>
                  <a:srgbClr val="0070C0"/>
                </a:solidFill>
              </a:rPr>
              <a:t>Realizační tým pro sezónu 2018/2019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4326" y="1752599"/>
            <a:ext cx="9734550" cy="489274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Vladimír Kýhos - hlavní trenér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Viktor Ujčík, Vladimír Čermák - asistent trenéra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Boris Žabka - asistent trenéra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Jan Vidner - kondiční trenér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Radek Haas - trenér brankářů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Martin Tondr - masér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Oldřich Kopecký - kustod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Jan Plachý - předseda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Jan Tůma - generální manažer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Jaromír Látal - sportovní manažer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6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04" y="3157870"/>
            <a:ext cx="5564995" cy="37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7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66000" y="36303"/>
            <a:ext cx="7873225" cy="1038450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Letní příprava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1476" y="1330842"/>
            <a:ext cx="9144000" cy="374347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týmová, individuální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cvičení ve FitPlace, Wingate test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soustředění (na kolech) - Šumava, Špindlerův Mlýn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běhání na Štěpánku, dvoufázové tréninky, posilovna, na vodu do Tábora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trénink individuálních schopností (dovednosti a návyky, pak je zužitkují na ledě)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trénink powerskatingu - novinka (Aaron Konecsni - kanadský specialista na techniku bruslení)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/>
              <a:t>stanoviště připravená v tělocvičně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7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314" y="4458667"/>
            <a:ext cx="3449371" cy="22995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76" y="2051701"/>
            <a:ext cx="2696524" cy="17779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76" y="0"/>
            <a:ext cx="2696524" cy="17956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4458667"/>
            <a:ext cx="2917647" cy="22960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99" y="4458667"/>
            <a:ext cx="3774296" cy="229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8857" y="104774"/>
            <a:ext cx="6103088" cy="104354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Příprava na zápas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8346" y="1514283"/>
            <a:ext cx="10052858" cy="493776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2 - 3 dny, někdy i víc - studování hry soupeře, trénink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1 den - pohovor s hráči u videa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den zápasu: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ranní rozbruslení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posilovna (dobrovolně)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porada u videa</a:t>
            </a:r>
          </a:p>
          <a:p>
            <a:pPr lvl="3" algn="l"/>
            <a:endParaRPr lang="cs-CZ" sz="2400" dirty="0"/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společný oběd, volno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15:30 - předzápasové pokyny</a:t>
            </a:r>
          </a:p>
          <a:p>
            <a:pPr lvl="3" algn="l"/>
            <a:endParaRPr lang="cs-CZ" sz="2400" dirty="0"/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16:30 - rozbruslení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cs-CZ" sz="2400" dirty="0"/>
              <a:t>17:30 - zápas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33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8651" y="110496"/>
            <a:ext cx="8430289" cy="1070604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Autogramiáda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9965" y="1422998"/>
            <a:ext cx="9144000" cy="262229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Olympia, vzdělávací centrum na Karmeli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často se koná na </a:t>
            </a:r>
            <a:r>
              <a:rPr lang="cs-CZ"/>
              <a:t>přelomu února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C7511-618C-443D-BAE7-851943CAB068}" type="slidenum">
              <a:rPr lang="cs-CZ" smtClean="0"/>
              <a:t>9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88" y="114519"/>
            <a:ext cx="3205213" cy="24420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87" y="2552120"/>
            <a:ext cx="3205213" cy="2142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26" y="4730183"/>
            <a:ext cx="2632239" cy="19912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4" y="2556817"/>
            <a:ext cx="5699299" cy="37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99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664</TotalTime>
  <Words>809</Words>
  <Application>Microsoft Office PowerPoint</Application>
  <PresentationFormat>Širokoúhlá obrazovka</PresentationFormat>
  <Paragraphs>174</Paragraphs>
  <Slides>15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BK Mladá Boleslav</vt:lpstr>
      <vt:lpstr>Historie klubu</vt:lpstr>
      <vt:lpstr>Důležité události</vt:lpstr>
      <vt:lpstr>Historické názvy</vt:lpstr>
      <vt:lpstr>ŠKO-ENERGO aréna</vt:lpstr>
      <vt:lpstr>Realizační tým pro sezónu 2018/2019</vt:lpstr>
      <vt:lpstr>Letní příprava</vt:lpstr>
      <vt:lpstr>Příprava na zápas</vt:lpstr>
      <vt:lpstr>Autogramiáda</vt:lpstr>
      <vt:lpstr>Galavečer k výročí 110 let</vt:lpstr>
      <vt:lpstr>Nejlepší hráči podle sezón</vt:lpstr>
      <vt:lpstr>Nejlepší hráči a gólmani podle sezón</vt:lpstr>
      <vt:lpstr>Významné osobnosti</vt:lpstr>
      <vt:lpstr>Přehled partnerů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BK Mladá Boleslav</dc:title>
  <dc:creator>Uživatel systému Windows</dc:creator>
  <cp:lastModifiedBy>Jan Hoška</cp:lastModifiedBy>
  <cp:revision>237</cp:revision>
  <dcterms:created xsi:type="dcterms:W3CDTF">2018-05-05T23:10:48Z</dcterms:created>
  <dcterms:modified xsi:type="dcterms:W3CDTF">2019-01-15T10:53:27Z</dcterms:modified>
</cp:coreProperties>
</file>