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0" r:id="rId6"/>
    <p:sldId id="264" r:id="rId7"/>
    <p:sldId id="263" r:id="rId8"/>
    <p:sldId id="261" r:id="rId9"/>
    <p:sldId id="25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329A8-9E08-45DF-83A2-F9C366F16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7EAAC-0ABF-48D9-9517-0D67960B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BB3F2-5632-4232-BFEF-2CC93D54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09226-643C-4EAB-A321-F5CA5008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095248-AF13-4547-921A-231D5AC7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9902E-4DFD-4F64-B5FB-9D4C021D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EFD400-7134-4AF1-B1F6-68B11B5A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AEE569-5CCA-4053-8C67-D85404F2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ED561-2644-488D-AFD0-05381BF7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5F6E7B-E3C0-4085-B4E9-2111F0DE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7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8B0E57-F6A4-4411-9ADF-C8EA8D880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0124A-19F0-4FA8-BD49-AE2F0F9B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A7644D-FA4E-4F3A-A339-D815CB94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60682-053D-4ECD-B0F2-2A8AEE7A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97231-6919-4190-95F9-ED22AEAF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9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92CC0-A0B8-484F-B7FE-51EA2002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A31CF0-42B6-4078-8033-B1F8FD0F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A6F5C-C9C4-488A-9691-5D37E59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DCEF35-088A-4D20-AF2B-C865C141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B4DF1D-FC7E-4B67-A25E-F4E75C59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0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8022B-4A0D-4732-BF4F-46473F7C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429C93-7FA7-489D-80BB-59248A63E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B9DBC9-6B48-428A-A825-415CBC4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1A61F6-3AD2-4374-B313-847E216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8502E4-B5B4-47EC-A6BE-A7233328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17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02C2B-83AF-41F5-8B89-8F4E35AB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D42CBF-B574-4487-9C02-3C1A6DDDE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DFA41A-EA86-4DED-AB37-126C2982E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1E8AD-056A-4F26-854B-5CFFE0DC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8620E-BACC-4855-94F1-7599F8EB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0D2F59-FF71-4633-AA7A-A146D6EA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51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6ED7F-E3F7-408A-B337-3C7566A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AF78F6-45CC-4C67-A845-56CEA3FB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C697C3-572D-4587-A5C5-A47081FA2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91BF60-0E92-44B5-AA74-ADCDEDA6C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BEC5AA4-3528-4CC2-9948-FD339DB3B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E61781-5F6D-4BE9-8736-3020AC75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B580A0-451F-43B3-BB83-FDCDA468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6F8823-1D84-49C2-AEAB-C2EB6BB9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76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5B5FB-FAB6-4097-A7B2-755974D2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3BE242-51F3-4BBD-AEB0-4F611527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A29848-E7CE-4086-8075-A24BCEAD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ABC721-14B1-4530-949A-7F1DFA58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29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69E5D5-5A40-4D8E-A640-095FF28E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27633B-375D-4D85-B549-7A535F66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87599A-82A1-4EAD-A232-0327C113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548DA-D00A-4869-8057-863457EF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9E6C5-F2AB-443D-A456-F43D3868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7E3D4C-C23A-4C89-99C4-7DE5F4C35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28551B-DF59-495E-A3BE-F90D5232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79F878-2283-421C-9FCB-8851192C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E142BF-3578-4D9D-9702-D8CD2CF9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7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45310-61C5-47CD-A23C-7CA4A49C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C2FE21-79DD-402E-B6B1-A0650726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6335529-3B09-47AC-B459-3F18072C5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F29C7D-E051-40B0-8DFA-8BD7536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C865F8-D9FB-467A-A53D-488DD05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8A7B7-E121-4766-B51D-5DC22B6E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9801AD-B36C-4A92-A314-817B23C6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9B1F7F0-07B6-4144-BDCE-09B9B601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F5B82-27A5-4FD1-9026-C963DB73F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9C89-60CA-4A83-938B-36CB6F0D0156}" type="datetimeFigureOut">
              <a:rPr lang="cs-CZ" smtClean="0"/>
              <a:t>15.01.2019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637BC-391D-4B5D-9D3D-D3794CEE4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66C08-7370-469A-9FE2-9EC0851E5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B3FB-40E6-40C6-8CE3-9810AB37D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4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841D59F-8EF4-4D33-B03F-2772BCFB62E9}"/>
              </a:ext>
            </a:extLst>
          </p:cNvPr>
          <p:cNvSpPr txBox="1"/>
          <p:nvPr/>
        </p:nvSpPr>
        <p:spPr>
          <a:xfrm>
            <a:off x="541537" y="488271"/>
            <a:ext cx="949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0070C0"/>
                </a:solidFill>
                <a:latin typeface="Bahnschrift" panose="020B0502040204020203" pitchFamily="34" charset="0"/>
              </a:rPr>
              <a:t>Syntetická močovina</a:t>
            </a:r>
          </a:p>
          <a:p>
            <a:r>
              <a:rPr lang="cs-CZ" sz="8000" b="1" dirty="0">
                <a:solidFill>
                  <a:srgbClr val="00B0F0"/>
                </a:solidFill>
                <a:latin typeface="Bahnschrift" panose="020B0502040204020203" pitchFamily="34" charset="0"/>
              </a:rPr>
              <a:t>aneb AdBlue</a:t>
            </a:r>
          </a:p>
        </p:txBody>
      </p:sp>
    </p:spTree>
    <p:extLst>
      <p:ext uri="{BB962C8B-B14F-4D97-AF65-F5344CB8AC3E}">
        <p14:creationId xmlns:p14="http://schemas.microsoft.com/office/powerpoint/2010/main" val="94855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488271"/>
            <a:ext cx="108884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Co to je</a:t>
            </a:r>
          </a:p>
          <a:p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močovina AUS 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kapalná aditiva, redukční činidlo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DEF – „diesel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exhaust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fluid“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bezbarvé, aroma amoniaku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může zamrznout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stejné použití jako u organismů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korosivní vlastnosti</a:t>
            </a:r>
          </a:p>
          <a:p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Na co to je</a:t>
            </a:r>
          </a:p>
          <a:p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úprava výfukových plynů vznětových motorů</a:t>
            </a:r>
          </a:p>
          <a:p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	 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snižování množství oxidů dusíku ve výfukových plynech </a:t>
            </a:r>
          </a:p>
        </p:txBody>
      </p:sp>
    </p:spTree>
    <p:extLst>
      <p:ext uri="{BB962C8B-B14F-4D97-AF65-F5344CB8AC3E}">
        <p14:creationId xmlns:p14="http://schemas.microsoft.com/office/powerpoint/2010/main" val="105980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488271"/>
            <a:ext cx="1088846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Euro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Euro 4 			3-4 %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Euro 5 			až 5-7 % (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AdBlue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snižuje spotřebu až o 7 %)</a:t>
            </a:r>
          </a:p>
          <a:p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981EF58-01EE-4354-AE2F-E130D3DD1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93789"/>
              </p:ext>
            </p:extLst>
          </p:nvPr>
        </p:nvGraphicFramePr>
        <p:xfrm>
          <a:off x="541537" y="2772333"/>
          <a:ext cx="10791750" cy="2687671"/>
        </p:xfrm>
        <a:graphic>
          <a:graphicData uri="http://schemas.openxmlformats.org/drawingml/2006/table">
            <a:tbl>
              <a:tblPr/>
              <a:tblGrid>
                <a:gridCol w="1798625">
                  <a:extLst>
                    <a:ext uri="{9D8B030D-6E8A-4147-A177-3AD203B41FA5}">
                      <a16:colId xmlns:a16="http://schemas.microsoft.com/office/drawing/2014/main" val="983745419"/>
                    </a:ext>
                  </a:extLst>
                </a:gridCol>
                <a:gridCol w="1798625">
                  <a:extLst>
                    <a:ext uri="{9D8B030D-6E8A-4147-A177-3AD203B41FA5}">
                      <a16:colId xmlns:a16="http://schemas.microsoft.com/office/drawing/2014/main" val="163773748"/>
                    </a:ext>
                  </a:extLst>
                </a:gridCol>
                <a:gridCol w="1798625">
                  <a:extLst>
                    <a:ext uri="{9D8B030D-6E8A-4147-A177-3AD203B41FA5}">
                      <a16:colId xmlns:a16="http://schemas.microsoft.com/office/drawing/2014/main" val="3800611004"/>
                    </a:ext>
                  </a:extLst>
                </a:gridCol>
                <a:gridCol w="1798625">
                  <a:extLst>
                    <a:ext uri="{9D8B030D-6E8A-4147-A177-3AD203B41FA5}">
                      <a16:colId xmlns:a16="http://schemas.microsoft.com/office/drawing/2014/main" val="2045678666"/>
                    </a:ext>
                  </a:extLst>
                </a:gridCol>
                <a:gridCol w="1798625">
                  <a:extLst>
                    <a:ext uri="{9D8B030D-6E8A-4147-A177-3AD203B41FA5}">
                      <a16:colId xmlns:a16="http://schemas.microsoft.com/office/drawing/2014/main" val="2149020984"/>
                    </a:ext>
                  </a:extLst>
                </a:gridCol>
                <a:gridCol w="1798625">
                  <a:extLst>
                    <a:ext uri="{9D8B030D-6E8A-4147-A177-3AD203B41FA5}">
                      <a16:colId xmlns:a16="http://schemas.microsoft.com/office/drawing/2014/main" val="83875054"/>
                    </a:ext>
                  </a:extLst>
                </a:gridCol>
              </a:tblGrid>
              <a:tr h="38395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Rok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Norma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CO (g/km)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NO</a:t>
                      </a:r>
                      <a:r>
                        <a:rPr lang="cs-CZ" baseline="-25000">
                          <a:effectLst/>
                        </a:rPr>
                        <a:t>x</a:t>
                      </a:r>
                      <a:r>
                        <a:rPr lang="cs-CZ">
                          <a:effectLst/>
                        </a:rPr>
                        <a:t> (g/km)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HC + NO</a:t>
                      </a:r>
                      <a:r>
                        <a:rPr lang="cs-CZ" baseline="-25000">
                          <a:effectLst/>
                        </a:rPr>
                        <a:t>x</a:t>
                      </a:r>
                      <a:r>
                        <a:rPr lang="cs-CZ">
                          <a:effectLst/>
                        </a:rPr>
                        <a:t> (g/km)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PČ (g/km)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87532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1992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3,16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-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1,13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69240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1992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II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1,00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-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0,70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0,08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27349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2000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III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0,64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0,50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0,56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0,05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21593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2005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0,50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0,30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0,025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76849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2009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0,50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0,23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0,005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6859"/>
                  </a:ext>
                </a:extLst>
              </a:tr>
              <a:tr h="38395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2014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VI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0,50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0,08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0,17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0,005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584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1C662CC-99D0-48AC-B1AD-EA069D21D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37" y="2789759"/>
            <a:ext cx="12192000" cy="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AC370E5-CC0A-4AA1-84A0-EA59A0290D12}"/>
              </a:ext>
            </a:extLst>
          </p:cNvPr>
          <p:cNvSpPr/>
          <p:nvPr/>
        </p:nvSpPr>
        <p:spPr>
          <a:xfrm>
            <a:off x="541537" y="4299440"/>
            <a:ext cx="10791750" cy="11605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81A87E-06C8-4D0D-A2DF-B9C1D6653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537"/>
          <a:stretch/>
        </p:blipFill>
        <p:spPr>
          <a:xfrm>
            <a:off x="5446504" y="388847"/>
            <a:ext cx="4280970" cy="1080000"/>
          </a:xfrm>
          <a:prstGeom prst="rect">
            <a:avLst/>
          </a:prstGeom>
        </p:spPr>
      </p:pic>
      <p:pic>
        <p:nvPicPr>
          <p:cNvPr id="3077" name="Picture 5" descr="VÃ½sledek obrÃ¡zku pro euro 6 dekra plaketa">
            <a:extLst>
              <a:ext uri="{FF2B5EF4-FFF2-40B4-BE49-F238E27FC236}">
                <a16:creationId xmlns:a16="http://schemas.microsoft.com/office/drawing/2014/main" id="{3C108927-368D-40C5-BF38-CA38224C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0" b="10069"/>
          <a:stretch/>
        </p:blipFill>
        <p:spPr bwMode="auto">
          <a:xfrm>
            <a:off x="10059820" y="370365"/>
            <a:ext cx="12416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303634"/>
            <a:ext cx="1088846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Složení</a:t>
            </a:r>
          </a:p>
          <a:p>
            <a:endParaRPr lang="cs-CZ" sz="1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32,5 % 	syntetická močovina ( (NH</a:t>
            </a:r>
            <a:r>
              <a:rPr lang="cs-CZ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2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)</a:t>
            </a:r>
            <a:r>
              <a:rPr lang="cs-CZ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2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CO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67,5 % 	„destilovaná" (demineralizovaná) 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Výroba</a:t>
            </a:r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z vodíku (zemní plyn) a dusíku (ze vzduchu) se vyrobí amoniak (NH</a:t>
            </a:r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3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reakce amoniaku a CO</a:t>
            </a:r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2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(ze vzduchu) vznikne močovina</a:t>
            </a:r>
          </a:p>
          <a:p>
            <a:pPr marL="457200" indent="-457200">
              <a:buAutoNum type="arabicPeriod"/>
            </a:pPr>
            <a:endParaRPr lang="cs-CZ" sz="14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Zajímavosti a výhody</a:t>
            </a:r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endParaRPr lang="cs-CZ" sz="14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35x nové vozidlo s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AdBlue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	= 1x 10 let staré vozidlo bez systému SCR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7x nové vozidlo s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AdBlue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	= stejné množství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NO</a:t>
            </a:r>
            <a:r>
              <a:rPr lang="cs-CZ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x</a:t>
            </a:r>
            <a:r>
              <a:rPr lang="cs-CZ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 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jako 1x současný vůz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snížení oxidů dusíku až o 60%, PC o  80%,  oxidu uhličitého až o 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nejlepší využití účinnosti motoru 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ú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spora paliva o 5-7% (oproti Euro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nižší daň z vozidel</a:t>
            </a:r>
          </a:p>
        </p:txBody>
      </p:sp>
    </p:spTree>
    <p:extLst>
      <p:ext uri="{BB962C8B-B14F-4D97-AF65-F5344CB8AC3E}">
        <p14:creationId xmlns:p14="http://schemas.microsoft.com/office/powerpoint/2010/main" val="358559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488271"/>
            <a:ext cx="1149513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Jak to funguje</a:t>
            </a:r>
          </a:p>
          <a:p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nástřik vodného roztoku močoviny do výfukového potrubí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dochází ke katalyticky urychlené hydrolýze močoviny na amoniak a oxid uhličitý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průchod s výfukovými plyny a redukuje NO</a:t>
            </a:r>
            <a:r>
              <a:rPr lang="cs-CZ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X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na dusík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přebytek amoniaku oxiduje též na dusík </a:t>
            </a:r>
            <a:r>
              <a:rPr lang="pt-BR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(N</a:t>
            </a:r>
            <a:r>
              <a:rPr lang="pt-BR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) a vodní pár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u</a:t>
            </a:r>
            <a:r>
              <a:rPr lang="pt-BR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(H</a:t>
            </a:r>
            <a:r>
              <a:rPr lang="pt-BR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O) </a:t>
            </a:r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endParaRPr lang="cs-CZ" sz="2500" b="1" dirty="0">
              <a:solidFill>
                <a:srgbClr val="00B0F0"/>
              </a:solidFill>
              <a:latin typeface="Bahnschrift" panose="020B0502040204020203" pitchFamily="34" charset="0"/>
            </a:endParaRPr>
          </a:p>
          <a:p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2 (NH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)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 CO + 4 NO + O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 → 4 N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 + 4 H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r>
              <a:rPr lang="pt-BR" sz="2500" b="1" dirty="0">
                <a:solidFill>
                  <a:srgbClr val="0070C0"/>
                </a:solidFill>
                <a:latin typeface="Bahnschrift" panose="020B0502040204020203" pitchFamily="34" charset="0"/>
              </a:rPr>
              <a:t>O + 2 CO</a:t>
            </a:r>
            <a:r>
              <a:rPr lang="pt-BR" b="1" dirty="0">
                <a:solidFill>
                  <a:srgbClr val="0070C0"/>
                </a:solidFill>
                <a:latin typeface="Bahnschrift" panose="020B0502040204020203" pitchFamily="34" charset="0"/>
              </a:rPr>
              <a:t>2</a:t>
            </a:r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VÃ½sledek obrÃ¡zku pro adblue">
            <a:extLst>
              <a:ext uri="{FF2B5EF4-FFF2-40B4-BE49-F238E27FC236}">
                <a16:creationId xmlns:a16="http://schemas.microsoft.com/office/drawing/2014/main" id="{0FDFA077-FBDB-430A-A469-2DCBEA80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55" y="4669240"/>
            <a:ext cx="8604689" cy="15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1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AA9F9FC-BE9F-4C47-B1A5-FC59B07C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0" b="-69"/>
          <a:stretch/>
        </p:blipFill>
        <p:spPr>
          <a:xfrm>
            <a:off x="1183452" y="452284"/>
            <a:ext cx="9825095" cy="55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488271"/>
            <a:ext cx="1088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Jak užívat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9C427D-A481-4BEC-9271-8AB2BD4BD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1" r="18277"/>
          <a:stretch/>
        </p:blipFill>
        <p:spPr>
          <a:xfrm>
            <a:off x="190608" y="1828798"/>
            <a:ext cx="1924951" cy="4540930"/>
          </a:xfrm>
          <a:prstGeom prst="rect">
            <a:avLst/>
          </a:prstGeom>
        </p:spPr>
      </p:pic>
      <p:pic>
        <p:nvPicPr>
          <p:cNvPr id="1026" name="Picture 2" descr="VÃ½sledek obrÃ¡zku pro adblue nÃ¡drÅ¾">
            <a:extLst>
              <a:ext uri="{FF2B5EF4-FFF2-40B4-BE49-F238E27FC236}">
                <a16:creationId xmlns:a16="http://schemas.microsoft.com/office/drawing/2014/main" id="{F0AD7E80-3832-4B36-9493-A34DD58C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6" r="7506"/>
          <a:stretch/>
        </p:blipFill>
        <p:spPr bwMode="auto">
          <a:xfrm>
            <a:off x="2216456" y="1828798"/>
            <a:ext cx="2541573" cy="45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adblue">
            <a:extLst>
              <a:ext uri="{FF2B5EF4-FFF2-40B4-BE49-F238E27FC236}">
                <a16:creationId xmlns:a16="http://schemas.microsoft.com/office/drawing/2014/main" id="{753862F0-F503-4A8C-96C2-4BF07637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77" y="4093563"/>
            <a:ext cx="4046515" cy="2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adblue">
            <a:extLst>
              <a:ext uri="{FF2B5EF4-FFF2-40B4-BE49-F238E27FC236}">
                <a16:creationId xmlns:a16="http://schemas.microsoft.com/office/drawing/2014/main" id="{1DFDBC60-A6B0-40E8-86E9-4F14D5BB6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6194"/>
          <a:stretch/>
        </p:blipFill>
        <p:spPr bwMode="auto">
          <a:xfrm>
            <a:off x="4858926" y="1828798"/>
            <a:ext cx="2171139" cy="46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153234E-B6DC-46B2-8DDE-12970FE9BD5C}"/>
              </a:ext>
            </a:extLst>
          </p:cNvPr>
          <p:cNvSpPr/>
          <p:nvPr/>
        </p:nvSpPr>
        <p:spPr>
          <a:xfrm>
            <a:off x="7257921" y="2073727"/>
            <a:ext cx="469099" cy="4139574"/>
          </a:xfrm>
          <a:prstGeom prst="rightArrow">
            <a:avLst>
              <a:gd name="adj1" fmla="val 48451"/>
              <a:gd name="adj2" fmla="val 6668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17BA6E-8673-4FC2-AC0D-30A099323E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47" b="11828"/>
          <a:stretch/>
        </p:blipFill>
        <p:spPr>
          <a:xfrm>
            <a:off x="7954876" y="1828798"/>
            <a:ext cx="4046514" cy="20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65B2AD-F454-4E62-82F6-8CC16F128909}"/>
              </a:ext>
            </a:extLst>
          </p:cNvPr>
          <p:cNvSpPr txBox="1"/>
          <p:nvPr/>
        </p:nvSpPr>
        <p:spPr>
          <a:xfrm>
            <a:off x="541537" y="488271"/>
            <a:ext cx="1088846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Bahnschrift" panose="020B0502040204020203" pitchFamily="34" charset="0"/>
              </a:rPr>
              <a:t>Není na to samo</a:t>
            </a:r>
          </a:p>
          <a:p>
            <a:endParaRPr lang="cs-CZ" sz="25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SCR (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Selective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Catalytic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cs-CZ" sz="25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Reduction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filtr pevných částic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katalyzátor výfukových plynů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katalyzuje redoxní reakce 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cs-CZ" sz="2500" b="1" dirty="0">
                <a:solidFill>
                  <a:srgbClr val="00B0F0"/>
                </a:solidFill>
                <a:latin typeface="Bahnschrift" panose="020B0502040204020203" pitchFamily="34" charset="0"/>
              </a:rPr>
              <a:t> převádějí na méně toxické látky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086323-B933-47BB-BBBE-E8095080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70" y="3148903"/>
            <a:ext cx="6002120" cy="32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7/79/Diesel-smoke.jpg">
            <a:extLst>
              <a:ext uri="{FF2B5EF4-FFF2-40B4-BE49-F238E27FC236}">
                <a16:creationId xmlns:a16="http://schemas.microsoft.com/office/drawing/2014/main" id="{5F2F2A08-C317-4E14-805F-3E96AA05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5457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DF5DAD5-EF80-4DB7-A6F0-F5AA03B6369D}"/>
              </a:ext>
            </a:extLst>
          </p:cNvPr>
          <p:cNvSpPr txBox="1"/>
          <p:nvPr/>
        </p:nvSpPr>
        <p:spPr>
          <a:xfrm>
            <a:off x="1116678" y="5443919"/>
            <a:ext cx="5255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0" b="1" dirty="0" err="1">
                <a:solidFill>
                  <a:srgbClr val="0070C0"/>
                </a:solidFill>
                <a:latin typeface="Bahnschrift" panose="020B0502040204020203" pitchFamily="34" charset="0"/>
              </a:rPr>
              <a:t>koneC</a:t>
            </a:r>
            <a:endParaRPr lang="cs-CZ" sz="80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93ACC7D-FFEF-4F17-A0E1-5285B7EE5556}"/>
              </a:ext>
            </a:extLst>
          </p:cNvPr>
          <p:cNvSpPr txBox="1"/>
          <p:nvPr/>
        </p:nvSpPr>
        <p:spPr>
          <a:xfrm>
            <a:off x="541537" y="488271"/>
            <a:ext cx="9490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Zdroje</a:t>
            </a:r>
          </a:p>
          <a:p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cs.wikipedia.org</a:t>
            </a:r>
          </a:p>
          <a:p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automix.centrum.sk</a:t>
            </a:r>
          </a:p>
          <a:p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www.ross-chemie.de</a:t>
            </a:r>
          </a:p>
          <a:p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www.auto.cz</a:t>
            </a:r>
          </a:p>
          <a:p>
            <a:r>
              <a:rPr lang="cs-CZ" b="1" dirty="0">
                <a:solidFill>
                  <a:srgbClr val="00B0F0"/>
                </a:solidFill>
                <a:latin typeface="Bahnschrift" panose="020B0502040204020203" pitchFamily="34" charset="0"/>
              </a:rPr>
              <a:t>m.eurowag.com</a:t>
            </a:r>
          </a:p>
        </p:txBody>
      </p:sp>
    </p:spTree>
    <p:extLst>
      <p:ext uri="{BB962C8B-B14F-4D97-AF65-F5344CB8AC3E}">
        <p14:creationId xmlns:p14="http://schemas.microsoft.com/office/powerpoint/2010/main" val="2545089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167</Words>
  <Application>Microsoft Office PowerPoint</Application>
  <PresentationFormat>Širokoúhlá obrazovka</PresentationFormat>
  <Paragraphs>103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Hoška Petr</dc:creator>
  <cp:lastModifiedBy>Jan Hoška</cp:lastModifiedBy>
  <cp:revision>23</cp:revision>
  <dcterms:created xsi:type="dcterms:W3CDTF">2018-04-08T18:21:34Z</dcterms:created>
  <dcterms:modified xsi:type="dcterms:W3CDTF">2019-01-15T11:10:50Z</dcterms:modified>
</cp:coreProperties>
</file>